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9" r:id="rId5"/>
    <p:sldId id="290" r:id="rId6"/>
    <p:sldId id="258" r:id="rId7"/>
    <p:sldId id="265" r:id="rId8"/>
    <p:sldId id="262" r:id="rId9"/>
    <p:sldId id="264" r:id="rId10"/>
    <p:sldId id="283" r:id="rId11"/>
    <p:sldId id="285" r:id="rId12"/>
    <p:sldId id="270" r:id="rId13"/>
    <p:sldId id="275" r:id="rId14"/>
    <p:sldId id="271" r:id="rId15"/>
    <p:sldId id="273" r:id="rId16"/>
    <p:sldId id="272" r:id="rId17"/>
    <p:sldId id="291" r:id="rId18"/>
    <p:sldId id="276" r:id="rId19"/>
    <p:sldId id="289" r:id="rId20"/>
    <p:sldId id="277" r:id="rId21"/>
    <p:sldId id="263" r:id="rId22"/>
    <p:sldId id="260" r:id="rId23"/>
    <p:sldId id="261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574F03B-4E3A-4A50-904B-DEBD2362C0C3}" v="10" dt="2020-07-28T15:16:20.40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9A765-ACDD-41D0-8118-6CD220728B36}" type="datetimeFigureOut">
              <a:rPr lang="en-US" smtClean="0"/>
              <a:t>7/29/2020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1204C-C8A2-4530-B008-A59629ACC4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218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9A765-ACDD-41D0-8118-6CD220728B36}" type="datetimeFigureOut">
              <a:rPr lang="en-US" smtClean="0"/>
              <a:t>7/29/2020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1204C-C8A2-4530-B008-A59629ACC4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161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9A765-ACDD-41D0-8118-6CD220728B36}" type="datetimeFigureOut">
              <a:rPr lang="en-US" smtClean="0"/>
              <a:t>7/29/2020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1204C-C8A2-4530-B008-A59629ACC4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485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9A765-ACDD-41D0-8118-6CD220728B36}" type="datetimeFigureOut">
              <a:rPr lang="en-US" smtClean="0"/>
              <a:t>7/29/2020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1204C-C8A2-4530-B008-A59629ACC4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464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9A765-ACDD-41D0-8118-6CD220728B36}" type="datetimeFigureOut">
              <a:rPr lang="en-US" smtClean="0"/>
              <a:t>7/29/2020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1204C-C8A2-4530-B008-A59629ACC4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950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9A765-ACDD-41D0-8118-6CD220728B36}" type="datetimeFigureOut">
              <a:rPr lang="en-US" smtClean="0"/>
              <a:t>7/29/2020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1204C-C8A2-4530-B008-A59629ACC4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437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9A765-ACDD-41D0-8118-6CD220728B36}" type="datetimeFigureOut">
              <a:rPr lang="en-US" smtClean="0"/>
              <a:t>7/29/2020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1204C-C8A2-4530-B008-A59629ACC4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48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9A765-ACDD-41D0-8118-6CD220728B36}" type="datetimeFigureOut">
              <a:rPr lang="en-US" smtClean="0"/>
              <a:t>7/29/2020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1204C-C8A2-4530-B008-A59629ACC4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262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9A765-ACDD-41D0-8118-6CD220728B36}" type="datetimeFigureOut">
              <a:rPr lang="en-US" smtClean="0"/>
              <a:t>7/29/2020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1204C-C8A2-4530-B008-A59629ACC4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978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9A765-ACDD-41D0-8118-6CD220728B36}" type="datetimeFigureOut">
              <a:rPr lang="en-US" smtClean="0"/>
              <a:t>7/29/2020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1204C-C8A2-4530-B008-A59629ACC4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455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9A765-ACDD-41D0-8118-6CD220728B36}" type="datetimeFigureOut">
              <a:rPr lang="en-US" smtClean="0"/>
              <a:t>7/29/2020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1204C-C8A2-4530-B008-A59629ACC4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542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D9A765-ACDD-41D0-8118-6CD220728B36}" type="datetimeFigureOut">
              <a:rPr lang="en-US" smtClean="0"/>
              <a:t>7/29/2020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61204C-C8A2-4530-B008-A59629ACC4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253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actmonster.com/math/flashcards.html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abcya.com/math_facts_game.htm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aulding.k12.ga.us/Page/27217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eorgiastandards.org/Pages/Parents.aspx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rechols@paulding.k12.ga.us" TargetMode="External"/><Relationship Id="rId7" Type="http://schemas.openxmlformats.org/officeDocument/2006/relationships/hyperlink" Target="mailto:jstewart@paulding.k12.ga.us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snapier@paulding.k12.ga.us" TargetMode="External"/><Relationship Id="rId5" Type="http://schemas.openxmlformats.org/officeDocument/2006/relationships/hyperlink" Target="mailto:bmcmahan@Paulding.k12.ga.us" TargetMode="External"/><Relationship Id="rId4" Type="http://schemas.openxmlformats.org/officeDocument/2006/relationships/hyperlink" Target="mailto:lcanate@Paulding.k12.ga.us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TPT documents\PowerPoint Templates\Chalkboard background\Slide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46" y="6842"/>
            <a:ext cx="9142413" cy="68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696200" cy="1298575"/>
          </a:xfrm>
        </p:spPr>
        <p:txBody>
          <a:bodyPr/>
          <a:lstStyle/>
          <a:p>
            <a:r>
              <a:rPr lang="en-US" dirty="0">
                <a:latin typeface="DJB  It's Full of Stars" panose="02000500000000000000" pitchFamily="2" charset="0"/>
              </a:rPr>
              <a:t>Welcome to 2</a:t>
            </a:r>
            <a:r>
              <a:rPr lang="en-US" baseline="30000" dirty="0">
                <a:latin typeface="DJB  It's Full of Stars" panose="02000500000000000000" pitchFamily="2" charset="0"/>
              </a:rPr>
              <a:t>nd</a:t>
            </a:r>
            <a:r>
              <a:rPr lang="en-US" dirty="0">
                <a:latin typeface="DJB  It's Full of Stars" panose="02000500000000000000" pitchFamily="2" charset="0"/>
              </a:rPr>
              <a:t> Grade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2209800"/>
          </a:xfrm>
        </p:spPr>
        <p:txBody>
          <a:bodyPr numCol="1">
            <a:normAutofit fontScale="32500" lnSpcReduction="20000"/>
          </a:bodyPr>
          <a:lstStyle/>
          <a:p>
            <a:endParaRPr lang="en-US" sz="3600" dirty="0">
              <a:solidFill>
                <a:schemeClr val="bg1"/>
              </a:solidFill>
              <a:latin typeface="DJB  It's Full of Dots" panose="02000500000000000000" pitchFamily="2" charset="0"/>
            </a:endParaRPr>
          </a:p>
          <a:p>
            <a:r>
              <a:rPr lang="en-US" sz="6000" dirty="0">
                <a:solidFill>
                  <a:schemeClr val="bg1"/>
                </a:solidFill>
                <a:latin typeface="Comic Sans MS" panose="030F0702030302020204" pitchFamily="66" charset="0"/>
              </a:rPr>
              <a:t>Mrs. McMahan - Virtual</a:t>
            </a:r>
          </a:p>
          <a:p>
            <a:r>
              <a:rPr lang="en-US" sz="6000" dirty="0">
                <a:solidFill>
                  <a:schemeClr val="bg1"/>
                </a:solidFill>
                <a:latin typeface="Comic Sans MS" panose="030F0702030302020204" pitchFamily="66" charset="0"/>
              </a:rPr>
              <a:t>Mrs. Henderson – Virtual                                            </a:t>
            </a:r>
          </a:p>
          <a:p>
            <a:r>
              <a:rPr lang="en-US" sz="6000" dirty="0">
                <a:solidFill>
                  <a:schemeClr val="bg1"/>
                </a:solidFill>
                <a:latin typeface="Comic Sans MS" panose="030F0702030302020204" pitchFamily="66" charset="0"/>
              </a:rPr>
              <a:t>Mrs. </a:t>
            </a:r>
            <a:r>
              <a:rPr lang="en-US" sz="60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Canate</a:t>
            </a:r>
            <a:r>
              <a:rPr lang="en-US" sz="6000" dirty="0">
                <a:solidFill>
                  <a:schemeClr val="bg1"/>
                </a:solidFill>
                <a:latin typeface="Comic Sans MS" panose="030F0702030302020204" pitchFamily="66" charset="0"/>
              </a:rPr>
              <a:t> – Virtual</a:t>
            </a:r>
          </a:p>
          <a:p>
            <a:r>
              <a:rPr lang="en-US" sz="6000" dirty="0">
                <a:solidFill>
                  <a:schemeClr val="bg1"/>
                </a:solidFill>
                <a:latin typeface="Comic Sans MS" panose="030F0702030302020204" pitchFamily="66" charset="0"/>
              </a:rPr>
              <a:t>Mrs. Echols</a:t>
            </a:r>
          </a:p>
          <a:p>
            <a:r>
              <a:rPr lang="en-US" sz="6000" dirty="0">
                <a:solidFill>
                  <a:schemeClr val="bg1"/>
                </a:solidFill>
                <a:latin typeface="Comic Sans MS" panose="030F0702030302020204" pitchFamily="66" charset="0"/>
              </a:rPr>
              <a:t>Mrs. Napier</a:t>
            </a:r>
          </a:p>
          <a:p>
            <a:r>
              <a:rPr lang="en-US" sz="6000" dirty="0">
                <a:solidFill>
                  <a:schemeClr val="bg1"/>
                </a:solidFill>
                <a:latin typeface="Comic Sans MS" panose="030F0702030302020204" pitchFamily="66" charset="0"/>
              </a:rPr>
              <a:t>Mrs. Stewart</a:t>
            </a:r>
          </a:p>
          <a:p>
            <a:endParaRPr lang="en-US" sz="3600" dirty="0">
              <a:solidFill>
                <a:schemeClr val="bg1"/>
              </a:solidFill>
              <a:latin typeface="DJB  It's Full of Dots" panose="02000500000000000000" pitchFamily="2" charset="0"/>
            </a:endParaRPr>
          </a:p>
          <a:p>
            <a:endParaRPr lang="en-US" sz="3600" dirty="0">
              <a:solidFill>
                <a:schemeClr val="bg1"/>
              </a:solidFill>
              <a:latin typeface="DJB  It's Full of Dots" panose="02000500000000000000" pitchFamily="2" charset="0"/>
            </a:endParaRPr>
          </a:p>
          <a:p>
            <a:pPr algn="r"/>
            <a:endParaRPr lang="en-US" sz="3600" dirty="0">
              <a:solidFill>
                <a:schemeClr val="bg1"/>
              </a:solidFill>
              <a:latin typeface="DJB  It's Full of Dots" panose="02000500000000000000" pitchFamily="2" charset="0"/>
            </a:endParaRPr>
          </a:p>
          <a:p>
            <a:pPr algn="r"/>
            <a:endParaRPr lang="en-US" sz="3600" dirty="0">
              <a:solidFill>
                <a:schemeClr val="bg1"/>
              </a:solidFill>
              <a:latin typeface="DJB  It's Full of Dots" panose="02000500000000000000" pitchFamily="2" charset="0"/>
            </a:endParaRP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399416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TPT documents\PowerPoint Templates\Chalkboard background\Slide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" y="39118"/>
            <a:ext cx="9142413" cy="68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38201"/>
            <a:ext cx="7696200" cy="761999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DJB  It's Full of Dots" panose="02000500000000000000" pitchFamily="2" charset="0"/>
                <a:ea typeface="FGSFudgeRibbon" panose="02000603000000000000" pitchFamily="2" charset="0"/>
              </a:rPr>
              <a:t>Math Workshop</a:t>
            </a:r>
            <a:endParaRPr lang="en-US" dirty="0">
              <a:latin typeface="FGSFudgeRibbon" panose="02000603000000000000" pitchFamily="2" charset="0"/>
              <a:ea typeface="FGSFudgeRibbon" panose="02000603000000000000" pitchFamily="2" charset="0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990600" y="1600200"/>
            <a:ext cx="7239000" cy="4495800"/>
          </a:xfrm>
        </p:spPr>
        <p:txBody>
          <a:bodyPr numCol="1">
            <a:normAutofit fontScale="85000" lnSpcReduction="10000"/>
          </a:bodyPr>
          <a:lstStyle/>
          <a:p>
            <a:r>
              <a:rPr lang="en-US" dirty="0">
                <a:solidFill>
                  <a:schemeClr val="bg1"/>
                </a:solidFill>
                <a:latin typeface="KG Behind These Hazel Eyes" panose="02000506000000020004" pitchFamily="2" charset="0"/>
              </a:rPr>
              <a:t>Lesson Cycle</a:t>
            </a:r>
          </a:p>
          <a:p>
            <a:pPr algn="l"/>
            <a:r>
              <a:rPr lang="en-US" dirty="0">
                <a:solidFill>
                  <a:schemeClr val="bg1"/>
                </a:solidFill>
                <a:latin typeface="KG Behind These Hazel Eyes" panose="02000506000000020004" pitchFamily="2" charset="0"/>
              </a:rPr>
              <a:t>*</a:t>
            </a:r>
            <a:r>
              <a:rPr lang="en-US" u="sng" dirty="0">
                <a:solidFill>
                  <a:schemeClr val="bg1"/>
                </a:solidFill>
                <a:latin typeface="KG Behind These Hazel Eyes" panose="02000506000000020004" pitchFamily="2" charset="0"/>
              </a:rPr>
              <a:t>Mini-Lesson</a:t>
            </a:r>
            <a:r>
              <a:rPr lang="en-US" dirty="0">
                <a:solidFill>
                  <a:schemeClr val="bg1"/>
                </a:solidFill>
                <a:latin typeface="KG Behind These Hazel Eyes" panose="02000506000000020004" pitchFamily="2" charset="0"/>
              </a:rPr>
              <a:t> – The teacher will present the lesson focus for the day.</a:t>
            </a:r>
          </a:p>
          <a:p>
            <a:pPr algn="l"/>
            <a:r>
              <a:rPr lang="en-US" dirty="0">
                <a:solidFill>
                  <a:schemeClr val="bg1"/>
                </a:solidFill>
                <a:latin typeface="KG Behind These Hazel Eyes" panose="02000506000000020004" pitchFamily="2" charset="0"/>
              </a:rPr>
              <a:t>*</a:t>
            </a:r>
            <a:r>
              <a:rPr lang="en-US" u="sng" dirty="0">
                <a:solidFill>
                  <a:schemeClr val="bg1"/>
                </a:solidFill>
                <a:latin typeface="KG Behind These Hazel Eyes" panose="02000506000000020004" pitchFamily="2" charset="0"/>
              </a:rPr>
              <a:t>Work Time </a:t>
            </a:r>
            <a:r>
              <a:rPr lang="en-US" dirty="0">
                <a:solidFill>
                  <a:schemeClr val="bg1"/>
                </a:solidFill>
                <a:latin typeface="KG Behind These Hazel Eyes" panose="02000506000000020004" pitchFamily="2" charset="0"/>
              </a:rPr>
              <a:t>– Students will be working together to solve word problems in their math journals.</a:t>
            </a:r>
          </a:p>
          <a:p>
            <a:pPr algn="l"/>
            <a:r>
              <a:rPr lang="en-US" dirty="0">
                <a:solidFill>
                  <a:schemeClr val="bg1"/>
                </a:solidFill>
                <a:latin typeface="KG Behind These Hazel Eyes" panose="02000506000000020004" pitchFamily="2" charset="0"/>
              </a:rPr>
              <a:t>*</a:t>
            </a:r>
            <a:r>
              <a:rPr lang="en-US" u="sng" dirty="0">
                <a:solidFill>
                  <a:schemeClr val="bg1"/>
                </a:solidFill>
                <a:latin typeface="KG Behind These Hazel Eyes" panose="02000506000000020004" pitchFamily="2" charset="0"/>
              </a:rPr>
              <a:t>Closing</a:t>
            </a:r>
            <a:r>
              <a:rPr lang="en-US" dirty="0">
                <a:solidFill>
                  <a:schemeClr val="bg1"/>
                </a:solidFill>
                <a:latin typeface="KG Behind These Hazel Eyes" panose="02000506000000020004" pitchFamily="2" charset="0"/>
              </a:rPr>
              <a:t> – The closing is student led.</a:t>
            </a:r>
          </a:p>
          <a:p>
            <a:pPr algn="l"/>
            <a:endParaRPr lang="en-US" dirty="0">
              <a:solidFill>
                <a:schemeClr val="bg1"/>
              </a:solidFill>
              <a:latin typeface="KG Behind These Hazel Eyes" panose="02000506000000020004" pitchFamily="2" charset="0"/>
            </a:endParaRPr>
          </a:p>
          <a:p>
            <a:pPr algn="l"/>
            <a:r>
              <a:rPr lang="en-US" dirty="0">
                <a:solidFill>
                  <a:schemeClr val="bg1"/>
                </a:solidFill>
                <a:latin typeface="KG Behind These Hazel Eyes" panose="02000506000000020004" pitchFamily="2" charset="0"/>
              </a:rPr>
              <a:t>Math Workshop Notebooks are a resource for the students to be able to use when needed. </a:t>
            </a:r>
          </a:p>
          <a:p>
            <a:pPr algn="l"/>
            <a:endParaRPr lang="en-US" dirty="0">
              <a:solidFill>
                <a:schemeClr val="bg1"/>
              </a:solidFill>
              <a:latin typeface="KG Behind These Hazel Eyes" panose="02000506000000020004" pitchFamily="2" charset="0"/>
            </a:endParaRPr>
          </a:p>
          <a:p>
            <a:pPr algn="l"/>
            <a:endParaRPr lang="en-US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9596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TPT documents\PowerPoint Templates\Chalkboard background\Slide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1587"/>
            <a:ext cx="9142412" cy="68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62001"/>
            <a:ext cx="7772400" cy="1066799"/>
          </a:xfrm>
        </p:spPr>
        <p:txBody>
          <a:bodyPr/>
          <a:lstStyle/>
          <a:p>
            <a:r>
              <a:rPr lang="en-US" b="1" dirty="0">
                <a:solidFill>
                  <a:srgbClr val="FF33CC"/>
                </a:solidFill>
                <a:latin typeface="DJB  It's Full of Dots" panose="02000500000000000000" pitchFamily="2" charset="0"/>
                <a:ea typeface="FGSFudgeRibbon" panose="02000603000000000000" pitchFamily="2" charset="0"/>
              </a:rPr>
              <a:t>Math Fact Fluency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7772400" cy="4648200"/>
          </a:xfrm>
        </p:spPr>
        <p:txBody>
          <a:bodyPr>
            <a:noAutofit/>
          </a:bodyPr>
          <a:lstStyle/>
          <a:p>
            <a:pPr marL="685800" indent="-685800" algn="l">
              <a:buFont typeface="Wingdings" panose="05000000000000000000" pitchFamily="2" charset="2"/>
              <a:buChar char="ü"/>
            </a:pPr>
            <a:r>
              <a:rPr lang="en-US" sz="1800" dirty="0">
                <a:solidFill>
                  <a:schemeClr val="bg1"/>
                </a:solidFill>
                <a:latin typeface="Comic Sans MS" panose="030F0702030302020204" pitchFamily="66" charset="0"/>
              </a:rPr>
              <a:t>Students should know the sums of two single digit numbers automatically by the end of 2</a:t>
            </a:r>
            <a:r>
              <a:rPr lang="en-US" sz="1800" baseline="30000" dirty="0">
                <a:solidFill>
                  <a:schemeClr val="bg1"/>
                </a:solidFill>
                <a:latin typeface="Comic Sans MS" panose="030F0702030302020204" pitchFamily="66" charset="0"/>
              </a:rPr>
              <a:t>nd</a:t>
            </a:r>
            <a:r>
              <a:rPr lang="en-US" sz="1800" dirty="0">
                <a:solidFill>
                  <a:schemeClr val="bg1"/>
                </a:solidFill>
                <a:latin typeface="Comic Sans MS" panose="030F0702030302020204" pitchFamily="66" charset="0"/>
              </a:rPr>
              <a:t> grade.</a:t>
            </a:r>
          </a:p>
          <a:p>
            <a:pPr algn="l"/>
            <a:endParaRPr lang="en-US" sz="18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685800" indent="-685800" algn="l">
              <a:buFont typeface="Wingdings" panose="05000000000000000000" pitchFamily="2" charset="2"/>
              <a:buChar char="ü"/>
            </a:pPr>
            <a:r>
              <a:rPr lang="en-US" sz="1800" dirty="0">
                <a:solidFill>
                  <a:schemeClr val="bg1"/>
                </a:solidFill>
                <a:latin typeface="Comic Sans MS" panose="030F0702030302020204" pitchFamily="66" charset="0"/>
              </a:rPr>
              <a:t>Sites to visit for online practice at home: </a:t>
            </a:r>
            <a:r>
              <a:rPr lang="en-US" sz="1800" dirty="0">
                <a:solidFill>
                  <a:schemeClr val="bg1"/>
                </a:solidFill>
                <a:latin typeface="Comic Sans MS" panose="030F0702030302020204" pitchFamily="66" charset="0"/>
                <a:hlinkClick r:id="rId3"/>
              </a:rPr>
              <a:t>http://www.factmonster.com/math/flashcards.html</a:t>
            </a:r>
            <a:r>
              <a:rPr lang="en-US" sz="18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</a:p>
          <a:p>
            <a:pPr algn="l"/>
            <a:r>
              <a:rPr lang="en-US" sz="1800" dirty="0">
                <a:solidFill>
                  <a:schemeClr val="bg1"/>
                </a:solidFill>
                <a:latin typeface="Comic Sans MS" panose="030F0702030302020204" pitchFamily="66" charset="0"/>
              </a:rPr>
              <a:t>          </a:t>
            </a:r>
            <a:r>
              <a:rPr lang="en-US" sz="1800" dirty="0">
                <a:solidFill>
                  <a:schemeClr val="bg1"/>
                </a:solidFill>
                <a:latin typeface="Comic Sans MS" panose="030F0702030302020204" pitchFamily="66" charset="0"/>
                <a:hlinkClick r:id="rId4"/>
              </a:rPr>
              <a:t>http://www.abcya.com/math_facts_game.htm</a:t>
            </a:r>
            <a:r>
              <a:rPr lang="en-US" sz="18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</a:p>
          <a:p>
            <a:pPr algn="l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14263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TPT documents\PowerPoint Templates\Chalkboard background\Slide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7"/>
            <a:ext cx="9142413" cy="68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9306" y="533400"/>
            <a:ext cx="7543800" cy="1219200"/>
          </a:xfrm>
        </p:spPr>
        <p:txBody>
          <a:bodyPr/>
          <a:lstStyle/>
          <a:p>
            <a:r>
              <a:rPr lang="en-US" b="1" dirty="0">
                <a:solidFill>
                  <a:srgbClr val="00B0F0"/>
                </a:solidFill>
                <a:latin typeface="Comic Sans MS" panose="030F0702030302020204" pitchFamily="66" charset="0"/>
                <a:ea typeface="FGSFudgeRibbon" panose="02000603000000000000" pitchFamily="2" charset="0"/>
              </a:rPr>
              <a:t>Anchor Charts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52600"/>
            <a:ext cx="7467600" cy="4114801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Comic Sans MS" panose="030F0702030302020204" pitchFamily="66" charset="0"/>
                <a:ea typeface="FGSChocolateSwirl" panose="02000603000000000000" pitchFamily="2" charset="0"/>
              </a:rPr>
              <a:t>Anchor Charts are created in all academic areas as a resource for the students to use when needed. </a:t>
            </a:r>
          </a:p>
          <a:p>
            <a:r>
              <a:rPr lang="en-US" sz="3600" b="1" dirty="0">
                <a:latin typeface="Comic Sans MS" panose="030F0702030302020204" pitchFamily="66" charset="0"/>
                <a:ea typeface="FGSChocolateSwirl" panose="02000603000000000000" pitchFamily="2" charset="0"/>
              </a:rPr>
              <a:t>Examples of anchor charts are available on our 2</a:t>
            </a:r>
            <a:r>
              <a:rPr lang="en-US" sz="3600" b="1" baseline="30000" dirty="0">
                <a:latin typeface="Comic Sans MS" panose="030F0702030302020204" pitchFamily="66" charset="0"/>
                <a:ea typeface="FGSChocolateSwirl" panose="02000603000000000000" pitchFamily="2" charset="0"/>
              </a:rPr>
              <a:t>nd</a:t>
            </a:r>
            <a:r>
              <a:rPr lang="en-US" sz="3600" b="1" dirty="0">
                <a:latin typeface="Comic Sans MS" panose="030F0702030302020204" pitchFamily="66" charset="0"/>
                <a:ea typeface="FGSChocolateSwirl" panose="02000603000000000000" pitchFamily="2" charset="0"/>
              </a:rPr>
              <a:t> grade website</a:t>
            </a:r>
            <a:r>
              <a:rPr lang="en-US" b="1" dirty="0">
                <a:latin typeface="Comic Sans MS" panose="030F0702030302020204" pitchFamily="66" charset="0"/>
                <a:ea typeface="FGSChocolateSwirl" panose="02000603000000000000" pitchFamily="2" charset="0"/>
              </a:rPr>
              <a:t> and on Class Dojo.</a:t>
            </a:r>
          </a:p>
          <a:p>
            <a:endParaRPr lang="en-US" dirty="0"/>
          </a:p>
          <a:p>
            <a:pPr marL="0" indent="0">
              <a:buNone/>
            </a:pPr>
            <a:endParaRPr lang="en-US" dirty="0">
              <a:latin typeface="KG Behind These Hazel Eyes" panose="02000506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8263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TPT documents\PowerPoint Templates\Chalkboard background\Slide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" y="39118"/>
            <a:ext cx="9142413" cy="68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38201"/>
            <a:ext cx="7696200" cy="761999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  <a:latin typeface="FGSFudgeRibbon" panose="02000603000000000000" pitchFamily="2" charset="0"/>
                <a:ea typeface="FGSFudgeRibbon" panose="02000603000000000000" pitchFamily="2" charset="0"/>
              </a:rPr>
              <a:t>Graded Papers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990600" y="1600200"/>
            <a:ext cx="7239000" cy="4495800"/>
          </a:xfrm>
        </p:spPr>
        <p:txBody>
          <a:bodyPr numCol="1">
            <a:normAutofit fontScale="40000" lnSpcReduction="20000"/>
          </a:bodyPr>
          <a:lstStyle/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en-US" sz="4000" dirty="0">
                <a:solidFill>
                  <a:schemeClr val="bg1"/>
                </a:solidFill>
                <a:latin typeface="Comic Sans MS" panose="030F0702030302020204" pitchFamily="66" charset="0"/>
              </a:rPr>
              <a:t>Graded papers will be sent home throughout the year.  Please go over these papers with your child.  This is a way to check on your child’s progress at school and help your child understand their strengths and areas for improvement.  </a:t>
            </a:r>
          </a:p>
          <a:p>
            <a:pPr marL="457200" indent="-457200" algn="l">
              <a:buFont typeface="Wingdings" panose="05000000000000000000" pitchFamily="2" charset="2"/>
              <a:buChar char="q"/>
            </a:pPr>
            <a:endParaRPr lang="en-US" sz="40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en-US" sz="4000" dirty="0">
                <a:solidFill>
                  <a:schemeClr val="bg1"/>
                </a:solidFill>
                <a:latin typeface="Comic Sans MS" panose="030F0702030302020204" pitchFamily="66" charset="0"/>
              </a:rPr>
              <a:t>Grading in 2</a:t>
            </a:r>
            <a:r>
              <a:rPr lang="en-US" sz="4000" baseline="30000" dirty="0">
                <a:solidFill>
                  <a:schemeClr val="bg1"/>
                </a:solidFill>
                <a:latin typeface="Comic Sans MS" panose="030F0702030302020204" pitchFamily="66" charset="0"/>
              </a:rPr>
              <a:t>nd</a:t>
            </a:r>
            <a:r>
              <a:rPr lang="en-US" sz="4000" dirty="0">
                <a:solidFill>
                  <a:schemeClr val="bg1"/>
                </a:solidFill>
                <a:latin typeface="Comic Sans MS" panose="030F0702030302020204" pitchFamily="66" charset="0"/>
              </a:rPr>
              <a:t> Grade:</a:t>
            </a:r>
          </a:p>
          <a:p>
            <a:pPr algn="l"/>
            <a:r>
              <a:rPr lang="en-US" sz="4000" b="1" u="sng" dirty="0">
                <a:solidFill>
                  <a:schemeClr val="bg1"/>
                </a:solidFill>
                <a:latin typeface="Comic Sans MS" panose="030F0702030302020204" pitchFamily="66" charset="0"/>
              </a:rPr>
              <a:t>Level 1</a:t>
            </a:r>
            <a:r>
              <a:rPr lang="en-US" sz="4000" dirty="0">
                <a:solidFill>
                  <a:schemeClr val="bg1"/>
                </a:solidFill>
                <a:latin typeface="Comic Sans MS" panose="030F0702030302020204" pitchFamily="66" charset="0"/>
              </a:rPr>
              <a:t>:  Limited or minimum progress toward the mastery of the term content/standard.  </a:t>
            </a:r>
          </a:p>
          <a:p>
            <a:pPr algn="l"/>
            <a:endParaRPr lang="en-US" sz="40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algn="l"/>
            <a:r>
              <a:rPr lang="en-US" sz="4000" b="1" u="sng" dirty="0">
                <a:solidFill>
                  <a:schemeClr val="bg1"/>
                </a:solidFill>
                <a:latin typeface="Comic Sans MS" panose="030F0702030302020204" pitchFamily="66" charset="0"/>
              </a:rPr>
              <a:t>Level 2</a:t>
            </a:r>
            <a:r>
              <a:rPr lang="en-US" sz="4000" dirty="0">
                <a:solidFill>
                  <a:schemeClr val="bg1"/>
                </a:solidFill>
                <a:latin typeface="Comic Sans MS" panose="030F0702030302020204" pitchFamily="66" charset="0"/>
              </a:rPr>
              <a:t>:  Progressing toward mastery of the term content/standard.</a:t>
            </a:r>
          </a:p>
          <a:p>
            <a:pPr algn="l"/>
            <a:endParaRPr lang="en-US" sz="40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algn="l"/>
            <a:r>
              <a:rPr lang="en-US" sz="4000" b="1" u="sng" dirty="0">
                <a:solidFill>
                  <a:schemeClr val="bg1"/>
                </a:solidFill>
                <a:latin typeface="Comic Sans MS" panose="030F0702030302020204" pitchFamily="66" charset="0"/>
              </a:rPr>
              <a:t>Level 3</a:t>
            </a:r>
            <a:r>
              <a:rPr lang="en-US" sz="4000" dirty="0">
                <a:solidFill>
                  <a:schemeClr val="bg1"/>
                </a:solidFill>
                <a:latin typeface="Comic Sans MS" panose="030F0702030302020204" pitchFamily="66" charset="0"/>
              </a:rPr>
              <a:t>:  Demonstrates mastery of the term content/standard.</a:t>
            </a:r>
          </a:p>
          <a:p>
            <a:pPr algn="l"/>
            <a:endParaRPr lang="en-US" sz="40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algn="l"/>
            <a:r>
              <a:rPr lang="en-US" sz="4000" b="1" u="sng" dirty="0">
                <a:solidFill>
                  <a:schemeClr val="bg1"/>
                </a:solidFill>
                <a:latin typeface="Comic Sans MS" panose="030F0702030302020204" pitchFamily="66" charset="0"/>
              </a:rPr>
              <a:t>Level 4:</a:t>
            </a:r>
            <a:r>
              <a:rPr lang="en-US" sz="4000" dirty="0">
                <a:solidFill>
                  <a:schemeClr val="bg1"/>
                </a:solidFill>
                <a:latin typeface="Comic Sans MS" panose="030F0702030302020204" pitchFamily="66" charset="0"/>
              </a:rPr>
              <a:t>  Exceeds mastery of the term content/standard.</a:t>
            </a:r>
          </a:p>
          <a:p>
            <a:endParaRPr lang="en-US" sz="40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r>
              <a:rPr lang="en-US" sz="4000" dirty="0">
                <a:solidFill>
                  <a:schemeClr val="bg1"/>
                </a:solidFill>
                <a:latin typeface="Comic Sans MS" panose="030F0702030302020204" pitchFamily="66" charset="0"/>
              </a:rPr>
              <a:t>Not all standards lend themselves to a Level 4.  </a:t>
            </a:r>
          </a:p>
          <a:p>
            <a:r>
              <a:rPr lang="en-US" sz="4000" b="1" u="sng" dirty="0">
                <a:solidFill>
                  <a:schemeClr val="bg1"/>
                </a:solidFill>
                <a:latin typeface="Comic Sans MS" panose="030F0702030302020204" pitchFamily="66" charset="0"/>
              </a:rPr>
              <a:t>Example</a:t>
            </a:r>
            <a:r>
              <a:rPr lang="en-US" sz="4000" dirty="0">
                <a:solidFill>
                  <a:schemeClr val="bg1"/>
                </a:solidFill>
                <a:latin typeface="Comic Sans MS" panose="030F0702030302020204" pitchFamily="66" charset="0"/>
              </a:rPr>
              <a:t>:  </a:t>
            </a:r>
            <a:r>
              <a:rPr lang="en-US" sz="4000" i="1" dirty="0">
                <a:solidFill>
                  <a:schemeClr val="bg1"/>
                </a:solidFill>
                <a:latin typeface="Comic Sans MS" panose="030F0702030302020204" pitchFamily="66" charset="0"/>
              </a:rPr>
              <a:t>Correctly identifies compound words and</a:t>
            </a:r>
          </a:p>
          <a:p>
            <a:r>
              <a:rPr lang="en-US" sz="4000" i="1" dirty="0">
                <a:solidFill>
                  <a:schemeClr val="bg1"/>
                </a:solidFill>
                <a:latin typeface="Comic Sans MS" panose="030F0702030302020204" pitchFamily="66" charset="0"/>
              </a:rPr>
              <a:t>                  contractions</a:t>
            </a:r>
            <a:r>
              <a:rPr lang="en-US" sz="4000" dirty="0">
                <a:latin typeface="Comic Sans MS" panose="030F0702030302020204" pitchFamily="66" charset="0"/>
              </a:rPr>
              <a:t>.  </a:t>
            </a:r>
          </a:p>
          <a:p>
            <a:pPr algn="l"/>
            <a:endParaRPr lang="en-US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5647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TPT documents\PowerPoint Templates\Chalkboard background\Slide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7"/>
            <a:ext cx="9142413" cy="68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9306" y="838200"/>
            <a:ext cx="7543800" cy="990600"/>
          </a:xfrm>
        </p:spPr>
        <p:txBody>
          <a:bodyPr>
            <a:normAutofit fontScale="90000"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omic Sans MS" panose="030F0702030302020204" pitchFamily="66" charset="0"/>
                <a:ea typeface="FGSFudgeRibbon" panose="02000603000000000000" pitchFamily="2" charset="0"/>
              </a:rPr>
              <a:t>Progress Reports/Report Cards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8800"/>
            <a:ext cx="7467600" cy="429736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>
                <a:latin typeface="KG Behind These Hazel Eyes" panose="02000506000000020004" pitchFamily="2" charset="0"/>
              </a:rPr>
              <a:t> </a:t>
            </a:r>
            <a:r>
              <a:rPr lang="en-US" sz="2800" dirty="0">
                <a:latin typeface="Comic Sans MS" panose="030F0702030302020204" pitchFamily="66" charset="0"/>
              </a:rPr>
              <a:t>All grades will be accessed digitally this year.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>
                <a:latin typeface="Comic Sans MS" panose="030F0702030302020204" pitchFamily="66" charset="0"/>
              </a:rPr>
              <a:t> </a:t>
            </a:r>
            <a:r>
              <a:rPr lang="en-US" sz="2800" dirty="0">
                <a:latin typeface="Comic Sans MS" panose="030F0702030302020204" pitchFamily="66" charset="0"/>
              </a:rPr>
              <a:t>Parents must have a Parent Portal account.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800" dirty="0">
                <a:latin typeface="Comic Sans MS" panose="030F0702030302020204" pitchFamily="66" charset="0"/>
              </a:rPr>
              <a:t> Please click the link below to set up a Parent Portal account.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800" dirty="0">
                <a:hlinkClick r:id="rId3"/>
              </a:rPr>
              <a:t>https://www.paulding.k12.ga.us/Page/27217</a:t>
            </a:r>
            <a:endParaRPr lang="en-US" sz="28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US" dirty="0">
              <a:latin typeface="KG Behind These Hazel Eyes" panose="02000506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7454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TPT documents\PowerPoint Templates\Chalkboard background\Slide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7"/>
            <a:ext cx="9142413" cy="68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9306" y="533400"/>
            <a:ext cx="7543800" cy="1219200"/>
          </a:xfrm>
        </p:spPr>
        <p:txBody>
          <a:bodyPr/>
          <a:lstStyle/>
          <a:p>
            <a:r>
              <a:rPr lang="en-US" b="1" dirty="0">
                <a:solidFill>
                  <a:srgbClr val="00CC00"/>
                </a:solidFill>
                <a:latin typeface="KG Behind These Hazel Eyes" panose="02000506000000020004" pitchFamily="2" charset="0"/>
                <a:ea typeface="FGSFudgeRibbon" panose="02000603000000000000" pitchFamily="2" charset="0"/>
              </a:rPr>
              <a:t>Specials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47800"/>
            <a:ext cx="7467600" cy="4724400"/>
          </a:xfrm>
        </p:spPr>
        <p:txBody>
          <a:bodyPr>
            <a:normAutofit/>
          </a:bodyPr>
          <a:lstStyle/>
          <a:p>
            <a:r>
              <a:rPr lang="en-US" dirty="0">
                <a:latin typeface="KG Behind These Hazel Eyes" panose="02000506000000020004" pitchFamily="2" charset="0"/>
              </a:rPr>
              <a:t>Specials Schedules are in BEE Books</a:t>
            </a:r>
          </a:p>
          <a:p>
            <a:r>
              <a:rPr lang="en-US" dirty="0">
                <a:latin typeface="KG Behind These Hazel Eyes" panose="02000506000000020004" pitchFamily="2" charset="0"/>
              </a:rPr>
              <a:t>Please make sure your child wears tennis shoes on PE days.  If they do not wear appropriate shoes, they sit and do Health work out of a book.</a:t>
            </a:r>
          </a:p>
          <a:p>
            <a:r>
              <a:rPr lang="en-US" dirty="0">
                <a:latin typeface="KG Behind These Hazel Eyes" panose="02000506000000020004" pitchFamily="2" charset="0"/>
              </a:rPr>
              <a:t>Specials Time:  10:40-11:25                               </a:t>
            </a:r>
          </a:p>
          <a:p>
            <a:endParaRPr lang="en-US" dirty="0">
              <a:latin typeface="KG Behind These Hazel Eyes" panose="02000506000000020004" pitchFamily="2" charset="0"/>
            </a:endParaRPr>
          </a:p>
          <a:p>
            <a:endParaRPr lang="en-US" dirty="0"/>
          </a:p>
          <a:p>
            <a:pPr marL="0" indent="0">
              <a:buNone/>
            </a:pPr>
            <a:endParaRPr lang="en-US" dirty="0">
              <a:latin typeface="KG Behind These Hazel Eyes" panose="02000506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0689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TPT documents\PowerPoint Templates\Chalkboard background\Slide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7"/>
            <a:ext cx="9142413" cy="68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9306" y="533400"/>
            <a:ext cx="7543800" cy="1219200"/>
          </a:xfrm>
        </p:spPr>
        <p:txBody>
          <a:bodyPr/>
          <a:lstStyle/>
          <a:p>
            <a:r>
              <a:rPr lang="en-US" b="1" dirty="0">
                <a:solidFill>
                  <a:srgbClr val="00CC00"/>
                </a:solidFill>
                <a:latin typeface="KG Behind These Hazel Eyes" panose="02000506000000020004" pitchFamily="2" charset="0"/>
                <a:ea typeface="FGSFudgeRibbon" panose="02000603000000000000" pitchFamily="2" charset="0"/>
              </a:rPr>
              <a:t>Points of Interest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47800"/>
            <a:ext cx="7467600" cy="4724400"/>
          </a:xfrm>
        </p:spPr>
        <p:txBody>
          <a:bodyPr>
            <a:normAutofit/>
          </a:bodyPr>
          <a:lstStyle/>
          <a:p>
            <a:r>
              <a:rPr lang="en-US" dirty="0">
                <a:latin typeface="KG Behind These Hazel Eyes" panose="02000506000000020004" pitchFamily="2" charset="0"/>
              </a:rPr>
              <a:t>Helpful Information for Parents about the Georgia Standards of Excellence: </a:t>
            </a:r>
            <a:r>
              <a:rPr lang="en-US" dirty="0">
                <a:solidFill>
                  <a:schemeClr val="bg1"/>
                </a:solidFill>
                <a:latin typeface="KG Behind These Hazel Eyes" panose="02000506000000020004" pitchFamily="2" charset="0"/>
                <a:hlinkClick r:id="rId3"/>
              </a:rPr>
              <a:t>https://www.georgiastandards.org/Pages/Parents.aspx</a:t>
            </a:r>
            <a:r>
              <a:rPr lang="en-US" dirty="0">
                <a:solidFill>
                  <a:schemeClr val="bg1"/>
                </a:solidFill>
                <a:latin typeface="KG Behind These Hazel Eyes" panose="02000506000000020004" pitchFamily="2" charset="0"/>
              </a:rPr>
              <a:t> </a:t>
            </a:r>
          </a:p>
          <a:p>
            <a:r>
              <a:rPr lang="en-US" dirty="0">
                <a:latin typeface="KG Behind These Hazel Eyes" panose="02000506000000020004" pitchFamily="2" charset="0"/>
              </a:rPr>
              <a:t>Explore our grade level’s website for everything you need to know about 2</a:t>
            </a:r>
            <a:r>
              <a:rPr lang="en-US" baseline="30000" dirty="0">
                <a:latin typeface="KG Behind These Hazel Eyes" panose="02000506000000020004" pitchFamily="2" charset="0"/>
              </a:rPr>
              <a:t>nd</a:t>
            </a:r>
            <a:r>
              <a:rPr lang="en-US" dirty="0">
                <a:latin typeface="KG Behind These Hazel Eyes" panose="02000506000000020004" pitchFamily="2" charset="0"/>
              </a:rPr>
              <a:t> grade! </a:t>
            </a:r>
            <a:r>
              <a:rPr lang="en-US" dirty="0">
                <a:latin typeface="KG Behind These Hazel Eyes" panose="02000506000000020004" pitchFamily="2" charset="0"/>
                <a:sym typeface="Wingdings" panose="05000000000000000000" pitchFamily="2" charset="2"/>
              </a:rPr>
              <a:t> </a:t>
            </a:r>
            <a:endParaRPr lang="en-US" dirty="0">
              <a:latin typeface="KG Behind These Hazel Eyes" panose="02000506000000020004" pitchFamily="2" charset="0"/>
            </a:endParaRPr>
          </a:p>
          <a:p>
            <a:endParaRPr lang="en-US" dirty="0">
              <a:latin typeface="KG Behind These Hazel Eyes" panose="02000506000000020004" pitchFamily="2" charset="0"/>
            </a:endParaRPr>
          </a:p>
          <a:p>
            <a:endParaRPr lang="en-US" dirty="0"/>
          </a:p>
          <a:p>
            <a:pPr marL="0" indent="0">
              <a:buNone/>
            </a:pPr>
            <a:endParaRPr lang="en-US" dirty="0">
              <a:latin typeface="KG Behind These Hazel Eyes" panose="02000506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5954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TPT documents\PowerPoint Templates\Chalkboard background\Slide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-12928"/>
            <a:ext cx="9142412" cy="68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62001"/>
            <a:ext cx="7772400" cy="1295399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33CC"/>
                </a:solidFill>
                <a:latin typeface="DJB  It's Full of Dots" panose="02000500000000000000" pitchFamily="2" charset="0"/>
                <a:ea typeface="FGSFudgeRibbon" panose="02000603000000000000" pitchFamily="2" charset="0"/>
              </a:rPr>
              <a:t>Thank You for ALL You Do!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type="subTitle" idx="1"/>
          </p:nvPr>
        </p:nvSpPr>
        <p:spPr>
          <a:xfrm>
            <a:off x="1371600" y="1828800"/>
            <a:ext cx="6400800" cy="4343400"/>
          </a:xfrm>
        </p:spPr>
        <p:txBody>
          <a:bodyPr>
            <a:normAutofit fontScale="25000" lnSpcReduction="20000"/>
          </a:bodyPr>
          <a:lstStyle/>
          <a:p>
            <a:r>
              <a:rPr lang="en-US" sz="80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US" sz="8000" dirty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We appreciate our students and their families for all the support. Please contact us if you have any questions. </a:t>
            </a:r>
            <a:endParaRPr lang="en-US" sz="7200" dirty="0">
              <a:solidFill>
                <a:schemeClr val="tx1"/>
              </a:solidFill>
              <a:latin typeface="KG Behind These Hazel Eyes" panose="02000506000000020004" pitchFamily="2" charset="0"/>
            </a:endParaRPr>
          </a:p>
          <a:p>
            <a:endParaRPr lang="en-US" sz="2800" dirty="0">
              <a:solidFill>
                <a:schemeClr val="bg1"/>
              </a:solidFill>
              <a:latin typeface="KG Behind These Hazel Eyes" panose="02000506000000020004" pitchFamily="2" charset="0"/>
            </a:endParaRPr>
          </a:p>
          <a:p>
            <a:endParaRPr lang="en-US" sz="8000" dirty="0">
              <a:solidFill>
                <a:schemeClr val="bg1"/>
              </a:solidFill>
              <a:latin typeface="KG Behind These Hazel Eyes" panose="02000506000000020004" pitchFamily="2" charset="0"/>
            </a:endParaRPr>
          </a:p>
          <a:p>
            <a:r>
              <a:rPr lang="en-US" sz="8000" dirty="0">
                <a:solidFill>
                  <a:schemeClr val="bg1"/>
                </a:solidFill>
                <a:latin typeface="KG Behind These Hazel Eyes" panose="02000506000000020004" pitchFamily="2" charset="0"/>
              </a:rPr>
              <a:t>Rebekah Echols: </a:t>
            </a:r>
            <a:r>
              <a:rPr lang="en-US" sz="8000" dirty="0">
                <a:solidFill>
                  <a:srgbClr val="0070C0"/>
                </a:solidFill>
                <a:latin typeface="KG Behind These Hazel Eyes" panose="02000506000000020004" pitchFamily="2" charset="0"/>
                <a:hlinkClick r:id="rId3"/>
              </a:rPr>
              <a:t>rechols@paulding.k12.ga.us</a:t>
            </a:r>
            <a:endParaRPr lang="en-US" sz="8000" dirty="0">
              <a:solidFill>
                <a:srgbClr val="0070C0"/>
              </a:solidFill>
              <a:latin typeface="KG Behind These Hazel Eyes" panose="02000506000000020004" pitchFamily="2" charset="0"/>
            </a:endParaRPr>
          </a:p>
          <a:p>
            <a:r>
              <a:rPr lang="en-US" sz="8000" dirty="0">
                <a:solidFill>
                  <a:schemeClr val="bg1"/>
                </a:solidFill>
                <a:latin typeface="KG Behind These Hazel Eyes" panose="02000506000000020004" pitchFamily="2" charset="0"/>
              </a:rPr>
              <a:t>Kim Henderson: </a:t>
            </a:r>
            <a:r>
              <a:rPr lang="en-US" sz="8000" u="sng" dirty="0">
                <a:solidFill>
                  <a:srgbClr val="0070C0"/>
                </a:solidFill>
                <a:latin typeface="KG Behind These Hazel Eyes" panose="02000506000000020004" pitchFamily="2" charset="0"/>
              </a:rPr>
              <a:t>khenderson@paulding.k12.ga.us</a:t>
            </a:r>
          </a:p>
          <a:p>
            <a:r>
              <a:rPr lang="en-US" sz="8000" dirty="0">
                <a:solidFill>
                  <a:schemeClr val="bg1"/>
                </a:solidFill>
                <a:latin typeface="KG Behind These Hazel Eyes" panose="02000506000000020004" pitchFamily="2" charset="0"/>
              </a:rPr>
              <a:t>Laura </a:t>
            </a:r>
            <a:r>
              <a:rPr lang="en-US" sz="8000" dirty="0" err="1">
                <a:solidFill>
                  <a:schemeClr val="bg1"/>
                </a:solidFill>
                <a:latin typeface="KG Behind These Hazel Eyes" panose="02000506000000020004" pitchFamily="2" charset="0"/>
              </a:rPr>
              <a:t>Canate</a:t>
            </a:r>
            <a:r>
              <a:rPr lang="en-US" sz="8000" dirty="0">
                <a:solidFill>
                  <a:schemeClr val="bg1"/>
                </a:solidFill>
                <a:latin typeface="KG Behind These Hazel Eyes" panose="02000506000000020004" pitchFamily="2" charset="0"/>
              </a:rPr>
              <a:t>:  </a:t>
            </a:r>
            <a:r>
              <a:rPr lang="en-US" sz="8000" dirty="0">
                <a:solidFill>
                  <a:schemeClr val="bg1"/>
                </a:solidFill>
                <a:latin typeface="KG Behind These Hazel Eyes" panose="02000506000000020004" pitchFamily="2" charset="0"/>
                <a:hlinkClick r:id="rId4"/>
              </a:rPr>
              <a:t>lcanate@Paulding.k12.ga.us</a:t>
            </a:r>
            <a:r>
              <a:rPr lang="en-US" sz="8000" dirty="0">
                <a:solidFill>
                  <a:schemeClr val="bg1"/>
                </a:solidFill>
                <a:latin typeface="KG Behind These Hazel Eyes" panose="02000506000000020004" pitchFamily="2" charset="0"/>
              </a:rPr>
              <a:t> </a:t>
            </a:r>
          </a:p>
          <a:p>
            <a:r>
              <a:rPr lang="en-US" sz="8000" dirty="0">
                <a:solidFill>
                  <a:schemeClr val="bg1"/>
                </a:solidFill>
                <a:latin typeface="KG Behind These Hazel Eyes" panose="02000506000000020004" pitchFamily="2" charset="0"/>
              </a:rPr>
              <a:t>Brandi McMahan: </a:t>
            </a:r>
            <a:r>
              <a:rPr lang="en-US" sz="8000" dirty="0">
                <a:solidFill>
                  <a:schemeClr val="bg1"/>
                </a:solidFill>
                <a:latin typeface="KG Behind These Hazel Eyes" panose="02000506000000020004" pitchFamily="2" charset="0"/>
                <a:hlinkClick r:id="rId5"/>
              </a:rPr>
              <a:t>bmcmahan@Paulding.k12.ga.us</a:t>
            </a:r>
            <a:r>
              <a:rPr lang="en-US" sz="8000" dirty="0">
                <a:solidFill>
                  <a:schemeClr val="bg1"/>
                </a:solidFill>
                <a:latin typeface="KG Behind These Hazel Eyes" panose="02000506000000020004" pitchFamily="2" charset="0"/>
              </a:rPr>
              <a:t> </a:t>
            </a:r>
          </a:p>
          <a:p>
            <a:r>
              <a:rPr lang="en-US" sz="8000" dirty="0">
                <a:solidFill>
                  <a:schemeClr val="bg1"/>
                </a:solidFill>
                <a:latin typeface="KG Behind These Hazel Eyes" panose="02000506000000020004" pitchFamily="2" charset="0"/>
              </a:rPr>
              <a:t>Sarah Napier:     </a:t>
            </a:r>
            <a:r>
              <a:rPr lang="en-US" sz="8000" dirty="0">
                <a:solidFill>
                  <a:schemeClr val="bg1"/>
                </a:solidFill>
                <a:latin typeface="KG Behind These Hazel Eyes" panose="02000506000000020004" pitchFamily="2" charset="0"/>
                <a:hlinkClick r:id="rId6"/>
              </a:rPr>
              <a:t>snapier@paulding.k12.ga.us</a:t>
            </a:r>
            <a:endParaRPr lang="en-US" sz="8000" dirty="0">
              <a:solidFill>
                <a:schemeClr val="bg1"/>
              </a:solidFill>
              <a:latin typeface="KG Behind These Hazel Eyes" panose="02000506000000020004" pitchFamily="2" charset="0"/>
            </a:endParaRPr>
          </a:p>
          <a:p>
            <a:r>
              <a:rPr lang="en-US" sz="8000" dirty="0">
                <a:solidFill>
                  <a:schemeClr val="bg1"/>
                </a:solidFill>
                <a:latin typeface="KG Behind These Hazel Eyes" panose="02000506000000020004" pitchFamily="2" charset="0"/>
              </a:rPr>
              <a:t>Nikki Stewart:    </a:t>
            </a:r>
            <a:r>
              <a:rPr lang="en-US" sz="8000" dirty="0">
                <a:solidFill>
                  <a:srgbClr val="0070C0"/>
                </a:solidFill>
                <a:latin typeface="KG Behind These Hazel Eyes" panose="02000506000000020004" pitchFamily="2" charset="0"/>
                <a:hlinkClick r:id="rId7"/>
              </a:rPr>
              <a:t>jstewart@paulding.k12.ga.us</a:t>
            </a:r>
            <a:endParaRPr lang="en-US" sz="8000" dirty="0">
              <a:solidFill>
                <a:srgbClr val="0070C0"/>
              </a:solidFill>
              <a:latin typeface="KG Behind These Hazel Eyes" panose="02000506000000020004" pitchFamily="2" charset="0"/>
            </a:endParaRPr>
          </a:p>
          <a:p>
            <a:endParaRPr lang="en-US" sz="8000" dirty="0">
              <a:solidFill>
                <a:schemeClr val="bg1"/>
              </a:solidFill>
              <a:latin typeface="KG Behind These Hazel Eyes" panose="02000506000000020004" pitchFamily="2" charset="0"/>
            </a:endParaRPr>
          </a:p>
          <a:p>
            <a:pPr algn="l"/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4090511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050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265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TPT documents\PowerPoint Templates\Chalkboard background\Slide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1587"/>
            <a:ext cx="9142412" cy="68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7543800" cy="6858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92D050"/>
                </a:solidFill>
                <a:latin typeface="FGSFudgeRibbon" panose="02000603000000000000" pitchFamily="2" charset="0"/>
                <a:ea typeface="FGSFudgeRibbon" panose="02000603000000000000" pitchFamily="2" charset="0"/>
              </a:rPr>
              <a:t>Supply List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62000" y="1371600"/>
            <a:ext cx="7696200" cy="4754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rgbClr val="00B0F0"/>
                </a:solidFill>
              </a:rPr>
              <a:t>***Students will not be sharing supplies this year and will need to have a pencil box to store materials.</a:t>
            </a:r>
          </a:p>
          <a:p>
            <a:pPr marL="0" indent="0" algn="ctr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75BA8551-4F1D-4BD3-B97E-ACF0023FC7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900" y="2035366"/>
            <a:ext cx="5334000" cy="410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400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052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TPT documents\PowerPoint Templates\Chalkboard background\Slide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7"/>
            <a:ext cx="9142413" cy="68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9306" y="838200"/>
            <a:ext cx="7543800" cy="1143000"/>
          </a:xfrm>
        </p:spPr>
        <p:txBody>
          <a:bodyPr/>
          <a:lstStyle/>
          <a:p>
            <a:r>
              <a:rPr lang="en-US" dirty="0">
                <a:solidFill>
                  <a:srgbClr val="00B0F0"/>
                </a:solidFill>
                <a:latin typeface="Comic Sans MS" panose="030F0702030302020204" pitchFamily="66" charset="0"/>
                <a:ea typeface="FGSFudgeRibbon" panose="02000603000000000000" pitchFamily="2" charset="0"/>
              </a:rPr>
              <a:t>BEE Binder &amp; 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05000"/>
            <a:ext cx="7467600" cy="4221163"/>
          </a:xfrm>
        </p:spPr>
        <p:txBody>
          <a:bodyPr>
            <a:normAutofit fontScale="92500" lnSpcReduction="10000"/>
          </a:bodyPr>
          <a:lstStyle/>
          <a:p>
            <a:r>
              <a:rPr lang="en-US" sz="2200" dirty="0">
                <a:latin typeface="Comic Sans MS" panose="030F0702030302020204" pitchFamily="66" charset="0"/>
              </a:rPr>
              <a:t>Your child will receive 1 BEE binder that includes an agenda.</a:t>
            </a:r>
          </a:p>
          <a:p>
            <a:pPr marL="0" indent="0">
              <a:buNone/>
            </a:pPr>
            <a:endParaRPr lang="en-US" sz="2200" dirty="0">
              <a:latin typeface="Comic Sans MS" panose="030F0702030302020204" pitchFamily="66" charset="0"/>
            </a:endParaRPr>
          </a:p>
          <a:p>
            <a:r>
              <a:rPr lang="en-US" sz="2200" dirty="0">
                <a:latin typeface="Comic Sans MS" panose="030F0702030302020204" pitchFamily="66" charset="0"/>
              </a:rPr>
              <a:t>Please look at it daily for any celebrations, questions, and/or behavior updates.</a:t>
            </a:r>
          </a:p>
          <a:p>
            <a:pPr marL="0" indent="0">
              <a:buNone/>
            </a:pPr>
            <a:endParaRPr lang="en-US" sz="2200" dirty="0">
              <a:latin typeface="Comic Sans MS" panose="030F0702030302020204" pitchFamily="66" charset="0"/>
            </a:endParaRPr>
          </a:p>
          <a:p>
            <a:r>
              <a:rPr lang="en-US" sz="2200" dirty="0">
                <a:latin typeface="Comic Sans MS" panose="030F0702030302020204" pitchFamily="66" charset="0"/>
              </a:rPr>
              <a:t>You are encouraged to communicate through the agenda also. (transportation changes, questions, </a:t>
            </a:r>
            <a:r>
              <a:rPr lang="en-US" sz="2200" dirty="0" err="1">
                <a:latin typeface="Comic Sans MS" panose="030F0702030302020204" pitchFamily="66" charset="0"/>
              </a:rPr>
              <a:t>etc</a:t>
            </a:r>
            <a:r>
              <a:rPr lang="en-US" sz="2200" dirty="0">
                <a:latin typeface="Comic Sans MS" panose="030F0702030302020204" pitchFamily="66" charset="0"/>
              </a:rPr>
              <a:t>,)</a:t>
            </a:r>
          </a:p>
          <a:p>
            <a:pPr marL="0" indent="0" algn="ctr">
              <a:buNone/>
            </a:pPr>
            <a:r>
              <a:rPr lang="en-US" sz="2200" dirty="0">
                <a:latin typeface="Comic Sans MS" panose="030F0702030302020204" pitchFamily="66" charset="0"/>
              </a:rPr>
              <a:t>***Please note transportation changes must be sent in writing (agenda/note) with your child.  Otherwise, changes must be made in person in the front office by 12 pm.  </a:t>
            </a:r>
            <a:r>
              <a:rPr lang="en-US" sz="2200" u="sng" dirty="0">
                <a:latin typeface="Comic Sans MS" panose="030F0702030302020204" pitchFamily="66" charset="0"/>
              </a:rPr>
              <a:t>We will not be able to accept transportation changes through email or Class Dojo.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597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TPT documents\PowerPoint Templates\Chalkboard background\Slide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1587"/>
            <a:ext cx="9142412" cy="68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7543800" cy="1219200"/>
          </a:xfrm>
        </p:spPr>
        <p:txBody>
          <a:bodyPr/>
          <a:lstStyle/>
          <a:p>
            <a:r>
              <a:rPr lang="en-US" b="1" dirty="0">
                <a:solidFill>
                  <a:srgbClr val="92D050"/>
                </a:solidFill>
                <a:latin typeface="FGSFudgeRibbon" panose="02000603000000000000" pitchFamily="2" charset="0"/>
                <a:ea typeface="FGSFudgeRibbon" panose="02000603000000000000" pitchFamily="2" charset="0"/>
              </a:rPr>
              <a:t>Hornets in Training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62000" y="1905000"/>
            <a:ext cx="7696200" cy="4221163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US" dirty="0">
                <a:solidFill>
                  <a:schemeClr val="bg1"/>
                </a:solidFill>
                <a:latin typeface="KG Behind These Hazel Eyes" panose="02000506000000020004" pitchFamily="2" charset="0"/>
              </a:rPr>
              <a:t>In 2</a:t>
            </a:r>
            <a:r>
              <a:rPr lang="en-US" baseline="30000" dirty="0">
                <a:solidFill>
                  <a:schemeClr val="bg1"/>
                </a:solidFill>
                <a:latin typeface="KG Behind These Hazel Eyes" panose="02000506000000020004" pitchFamily="2" charset="0"/>
              </a:rPr>
              <a:t>nd</a:t>
            </a:r>
            <a:r>
              <a:rPr lang="en-US" dirty="0">
                <a:solidFill>
                  <a:schemeClr val="bg1"/>
                </a:solidFill>
                <a:latin typeface="KG Behind These Hazel Eyes" panose="02000506000000020004" pitchFamily="2" charset="0"/>
              </a:rPr>
              <a:t> Grade, we will help our students strengthen in areas other </a:t>
            </a:r>
            <a:r>
              <a:rPr lang="en-US">
                <a:solidFill>
                  <a:schemeClr val="bg1"/>
                </a:solidFill>
                <a:latin typeface="KG Behind These Hazel Eyes" panose="02000506000000020004" pitchFamily="2" charset="0"/>
              </a:rPr>
              <a:t>than academics:</a:t>
            </a:r>
            <a:endParaRPr lang="en-US" dirty="0">
              <a:solidFill>
                <a:schemeClr val="bg1"/>
              </a:solidFill>
              <a:latin typeface="KG Behind These Hazel Eyes" panose="02000506000000020004" pitchFamily="2" charset="0"/>
            </a:endParaRPr>
          </a:p>
          <a:p>
            <a:pPr marL="514350" indent="-514350" algn="ctr">
              <a:buFont typeface="+mj-lt"/>
              <a:buAutoNum type="arabicPeriod"/>
            </a:pPr>
            <a:r>
              <a:rPr lang="en-US" u="sng" dirty="0">
                <a:solidFill>
                  <a:schemeClr val="bg1"/>
                </a:solidFill>
                <a:latin typeface="KG Behind These Hazel Eyes" panose="02000506000000020004" pitchFamily="2" charset="0"/>
              </a:rPr>
              <a:t>Organization</a:t>
            </a:r>
            <a:r>
              <a:rPr lang="en-US" dirty="0">
                <a:solidFill>
                  <a:schemeClr val="bg1"/>
                </a:solidFill>
                <a:latin typeface="KG Behind These Hazel Eyes" panose="02000506000000020004" pitchFamily="2" charset="0"/>
              </a:rPr>
              <a:t>:</a:t>
            </a:r>
          </a:p>
          <a:p>
            <a:pPr marL="0" indent="0" algn="ctr">
              <a:buNone/>
            </a:pPr>
            <a:r>
              <a:rPr lang="en-US" dirty="0">
                <a:solidFill>
                  <a:schemeClr val="bg1"/>
                </a:solidFill>
                <a:latin typeface="KG Behind These Hazel Eyes" panose="02000506000000020004" pitchFamily="2" charset="0"/>
              </a:rPr>
              <a:t>*Pencils, Papers, Folders, OH MY!</a:t>
            </a:r>
          </a:p>
          <a:p>
            <a:pPr marL="0" indent="0" algn="ctr">
              <a:buNone/>
            </a:pPr>
            <a:r>
              <a:rPr lang="en-US" dirty="0">
                <a:solidFill>
                  <a:schemeClr val="bg1"/>
                </a:solidFill>
                <a:latin typeface="KG Behind These Hazel Eyes" panose="02000506000000020004" pitchFamily="2" charset="0"/>
              </a:rPr>
              <a:t>Desks/Cubbies to the Rescue </a:t>
            </a:r>
            <a:r>
              <a:rPr lang="en-US" dirty="0">
                <a:solidFill>
                  <a:schemeClr val="bg1"/>
                </a:solidFill>
                <a:latin typeface="KG Behind These Hazel Eyes" panose="02000506000000020004" pitchFamily="2" charset="0"/>
                <a:sym typeface="Wingdings" panose="05000000000000000000" pitchFamily="2" charset="2"/>
              </a:rPr>
              <a:t></a:t>
            </a:r>
            <a:r>
              <a:rPr lang="en-US" dirty="0">
                <a:solidFill>
                  <a:schemeClr val="bg1"/>
                </a:solidFill>
                <a:latin typeface="KG Behind These Hazel Eyes" panose="02000506000000020004" pitchFamily="2" charset="0"/>
              </a:rPr>
              <a:t> </a:t>
            </a:r>
          </a:p>
          <a:p>
            <a:pPr marL="0" indent="0" algn="ctr">
              <a:buNone/>
            </a:pPr>
            <a:endParaRPr lang="en-US" dirty="0">
              <a:solidFill>
                <a:schemeClr val="bg1"/>
              </a:solidFill>
              <a:latin typeface="KG Behind These Hazel Eyes" panose="02000506000000020004" pitchFamily="2" charset="0"/>
            </a:endParaRPr>
          </a:p>
          <a:p>
            <a:pPr marL="0" indent="0" algn="ctr">
              <a:buNone/>
            </a:pPr>
            <a:r>
              <a:rPr lang="en-US" dirty="0">
                <a:solidFill>
                  <a:schemeClr val="bg1"/>
                </a:solidFill>
                <a:latin typeface="KG Behind These Hazel Eyes" panose="02000506000000020004" pitchFamily="2" charset="0"/>
              </a:rPr>
              <a:t>2. </a:t>
            </a:r>
            <a:r>
              <a:rPr lang="en-US" u="sng" dirty="0">
                <a:solidFill>
                  <a:schemeClr val="bg1"/>
                </a:solidFill>
                <a:latin typeface="KG Behind These Hazel Eyes" panose="02000506000000020004" pitchFamily="2" charset="0"/>
              </a:rPr>
              <a:t>Responsibility</a:t>
            </a:r>
            <a:r>
              <a:rPr lang="en-US" dirty="0">
                <a:solidFill>
                  <a:schemeClr val="bg1"/>
                </a:solidFill>
                <a:latin typeface="KG Behind These Hazel Eyes" panose="02000506000000020004" pitchFamily="2" charset="0"/>
              </a:rPr>
              <a:t>:</a:t>
            </a:r>
          </a:p>
          <a:p>
            <a:pPr marL="0" indent="0" algn="ctr">
              <a:buNone/>
            </a:pPr>
            <a:r>
              <a:rPr lang="en-US" dirty="0">
                <a:solidFill>
                  <a:schemeClr val="bg1"/>
                </a:solidFill>
                <a:latin typeface="KG Behind These Hazel Eyes" panose="02000506000000020004" pitchFamily="2" charset="0"/>
              </a:rPr>
              <a:t>Your child is responsible for knowing his/her lunch #, turning in any money, parent notes, paperwork, and keeping up with assignments/projects/etc. 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9661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TPT documents\PowerPoint Templates\Chalkboard background\Slide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ubtitle 3"/>
          <p:cNvSpPr>
            <a:spLocks noGrp="1"/>
          </p:cNvSpPr>
          <p:nvPr>
            <p:ph type="subTitle" idx="4294967295"/>
          </p:nvPr>
        </p:nvSpPr>
        <p:spPr>
          <a:xfrm>
            <a:off x="1180306" y="1981200"/>
            <a:ext cx="6781800" cy="4074994"/>
          </a:xfrm>
        </p:spPr>
        <p:txBody>
          <a:bodyPr numCol="1">
            <a:no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bg1"/>
                </a:solidFill>
                <a:latin typeface="KG Behind These Hazel Eyes" panose="02000506000000020004" pitchFamily="2" charset="0"/>
              </a:rPr>
              <a:t>We are using Class Dojo to promote being the Best Hiram Hornets we can be! 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bg1"/>
                </a:solidFill>
                <a:latin typeface="KG Behind These Hazel Eyes" panose="02000506000000020004" pitchFamily="2" charset="0"/>
              </a:rPr>
              <a:t>Students will earn points for following the rules and being great role models to others.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bg1"/>
                </a:solidFill>
                <a:latin typeface="KG Behind These Hazel Eyes" panose="02000506000000020004" pitchFamily="2" charset="0"/>
              </a:rPr>
              <a:t>Students can also lose points based on poor choices.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bg1"/>
                </a:solidFill>
                <a:latin typeface="KG Behind These Hazel Eyes" panose="02000506000000020004" pitchFamily="2" charset="0"/>
              </a:rPr>
              <a:t>We highly encourage you to download the app and sign up to see how your child is doing daily. You can also send messages directly to your child’s teacher. 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bg1"/>
                </a:solidFill>
                <a:latin typeface="KG Behind These Hazel Eyes" panose="02000506000000020004" pitchFamily="2" charset="0"/>
              </a:rPr>
              <a:t>See Your Child’s Teacher for More Information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838252"/>
            <a:ext cx="3429000" cy="1106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090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TPT documents\PowerPoint Templates\Chalkboard background\Slide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7"/>
            <a:ext cx="9142413" cy="68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9306" y="838200"/>
            <a:ext cx="7543800" cy="990600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omic Sans MS" panose="030F0702030302020204" pitchFamily="66" charset="0"/>
                <a:ea typeface="FGSFudgeRibbon" panose="02000603000000000000" pitchFamily="2" charset="0"/>
              </a:rPr>
              <a:t>Homework/Newsletters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8800"/>
            <a:ext cx="7467600" cy="4297363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>
                <a:latin typeface="KG Behind These Hazel Eyes" panose="02000506000000020004" pitchFamily="2" charset="0"/>
              </a:rPr>
              <a:t> </a:t>
            </a:r>
            <a:r>
              <a:rPr lang="en-US" sz="2800" dirty="0">
                <a:latin typeface="Comic Sans MS" panose="030F0702030302020204" pitchFamily="66" charset="0"/>
              </a:rPr>
              <a:t>Your child will have weekly homework unless you are notified.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>
                <a:latin typeface="Comic Sans MS" panose="030F0702030302020204" pitchFamily="66" charset="0"/>
              </a:rPr>
              <a:t> </a:t>
            </a:r>
            <a:r>
              <a:rPr lang="en-US" sz="2800" dirty="0">
                <a:latin typeface="Comic Sans MS" panose="030F0702030302020204" pitchFamily="66" charset="0"/>
              </a:rPr>
              <a:t>All homework and newsletters this year will be digital unless otherwise requested.  Both will be available on your child’s Canvas page.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>
                <a:latin typeface="Comic Sans MS" panose="030F0702030302020204" pitchFamily="66" charset="0"/>
              </a:rPr>
              <a:t> </a:t>
            </a:r>
            <a:r>
              <a:rPr lang="en-US" sz="2800" dirty="0">
                <a:latin typeface="Comic Sans MS" panose="030F0702030302020204" pitchFamily="66" charset="0"/>
              </a:rPr>
              <a:t>Please help your child when needed and find time to listen and/or read with your child nightly.</a:t>
            </a:r>
          </a:p>
          <a:p>
            <a:pPr>
              <a:buFont typeface="Wingdings" panose="05000000000000000000" pitchFamily="2" charset="2"/>
              <a:buChar char="q"/>
            </a:pPr>
            <a:endParaRPr lang="en-US" sz="28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US" dirty="0">
              <a:latin typeface="KG Behind These Hazel Eyes" panose="02000506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9347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TPT documents\PowerPoint Templates\Chalkboard background\Slide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" y="39118"/>
            <a:ext cx="9142413" cy="68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38201"/>
            <a:ext cx="7696200" cy="761999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B0F0"/>
                </a:solidFill>
                <a:latin typeface="DJB  It's Full of Stars" panose="02000500000000000000" pitchFamily="2" charset="0"/>
              </a:rPr>
              <a:t>Bookworms Reading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990600" y="1600200"/>
            <a:ext cx="7239000" cy="4495800"/>
          </a:xfrm>
        </p:spPr>
        <p:txBody>
          <a:bodyPr numCol="1">
            <a:normAutofit fontScale="70000" lnSpcReduction="20000"/>
          </a:bodyPr>
          <a:lstStyle/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bg1"/>
                </a:solidFill>
                <a:latin typeface="KG Behind These Hazel Eyes" panose="02000506000000020004" pitchFamily="2" charset="0"/>
              </a:rPr>
              <a:t>Bookworms is a researched based reading program designed to boost literacy.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bg1"/>
                </a:solidFill>
                <a:latin typeface="KG Behind These Hazel Eyes" panose="02000506000000020004" pitchFamily="2" charset="0"/>
              </a:rPr>
              <a:t>Three Components: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endParaRPr lang="en-US" dirty="0">
              <a:solidFill>
                <a:schemeClr val="bg1"/>
              </a:solidFill>
              <a:latin typeface="KG Behind These Hazel Eyes" panose="02000506000000020004" pitchFamily="2" charset="0"/>
            </a:endParaRPr>
          </a:p>
          <a:p>
            <a:pPr marL="514350" indent="-514350" algn="l">
              <a:buFont typeface="+mj-lt"/>
              <a:buAutoNum type="arabicPeriod"/>
            </a:pPr>
            <a:r>
              <a:rPr lang="en-US" u="sng" dirty="0">
                <a:solidFill>
                  <a:schemeClr val="bg1"/>
                </a:solidFill>
                <a:latin typeface="KG Behind These Hazel Eyes" panose="02000506000000020004" pitchFamily="2" charset="0"/>
              </a:rPr>
              <a:t>Shared Reading</a:t>
            </a:r>
            <a:r>
              <a:rPr lang="en-US" dirty="0">
                <a:solidFill>
                  <a:schemeClr val="bg1"/>
                </a:solidFill>
                <a:latin typeface="KG Behind These Hazel Eyes" panose="02000506000000020004" pitchFamily="2" charset="0"/>
              </a:rPr>
              <a:t>: builds fluency, vocabulary, and comprehension skills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u="sng" dirty="0">
                <a:solidFill>
                  <a:schemeClr val="bg1"/>
                </a:solidFill>
                <a:latin typeface="KG Behind These Hazel Eyes" panose="02000506000000020004" pitchFamily="2" charset="0"/>
              </a:rPr>
              <a:t>Interactive Read Alouds</a:t>
            </a:r>
            <a:r>
              <a:rPr lang="en-US" dirty="0">
                <a:solidFill>
                  <a:schemeClr val="bg1"/>
                </a:solidFill>
                <a:latin typeface="KG Behind These Hazel Eyes" panose="02000506000000020004" pitchFamily="2" charset="0"/>
              </a:rPr>
              <a:t>: increases comprehension, vocabulary, and sentence structure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u="sng" dirty="0">
                <a:solidFill>
                  <a:schemeClr val="bg1"/>
                </a:solidFill>
                <a:latin typeface="KG Behind These Hazel Eyes" panose="02000506000000020004" pitchFamily="2" charset="0"/>
              </a:rPr>
              <a:t>Differentiated Instruction</a:t>
            </a:r>
            <a:r>
              <a:rPr lang="en-US" dirty="0">
                <a:solidFill>
                  <a:schemeClr val="bg1"/>
                </a:solidFill>
                <a:latin typeface="KG Behind These Hazel Eyes" panose="02000506000000020004" pitchFamily="2" charset="0"/>
              </a:rPr>
              <a:t>: data driven, targets specific needs of students</a:t>
            </a:r>
          </a:p>
          <a:p>
            <a:pPr algn="l"/>
            <a:endParaRPr lang="en-US" dirty="0">
              <a:solidFill>
                <a:schemeClr val="bg1"/>
              </a:solidFill>
              <a:latin typeface="KG Behind These Hazel Eyes" panose="02000506000000020004" pitchFamily="2" charset="0"/>
            </a:endParaRPr>
          </a:p>
          <a:p>
            <a:pPr algn="l"/>
            <a:r>
              <a:rPr lang="en-US" dirty="0">
                <a:solidFill>
                  <a:schemeClr val="bg1"/>
                </a:solidFill>
                <a:latin typeface="KG Behind These Hazel Eyes" panose="02000506000000020004" pitchFamily="2" charset="0"/>
              </a:rPr>
              <a:t> </a:t>
            </a:r>
          </a:p>
          <a:p>
            <a:pPr algn="l"/>
            <a:endParaRPr lang="en-US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2424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TPT documents\PowerPoint Templates\Chalkboard background\Slide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" y="39118"/>
            <a:ext cx="9142413" cy="68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38201"/>
            <a:ext cx="7696200" cy="761999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00B0F0"/>
                </a:solidFill>
                <a:latin typeface="DJB  It's Full of Stars" panose="02000500000000000000" pitchFamily="2" charset="0"/>
              </a:rPr>
              <a:t>Fluency Rates (</a:t>
            </a:r>
            <a:r>
              <a:rPr lang="en-US" sz="2800" dirty="0" err="1">
                <a:solidFill>
                  <a:srgbClr val="00B0F0"/>
                </a:solidFill>
                <a:latin typeface="DJB  It's Full of Stars" panose="02000500000000000000" pitchFamily="2" charset="0"/>
              </a:rPr>
              <a:t>Dibels</a:t>
            </a:r>
            <a:r>
              <a:rPr lang="en-US" sz="2800" dirty="0">
                <a:solidFill>
                  <a:srgbClr val="00B0F0"/>
                </a:solidFill>
                <a:latin typeface="DJB  It's Full of Stars" panose="02000500000000000000" pitchFamily="2" charset="0"/>
              </a:rPr>
              <a:t>)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990600" y="1600200"/>
            <a:ext cx="7239000" cy="4495800"/>
          </a:xfrm>
        </p:spPr>
        <p:txBody>
          <a:bodyPr numCol="1">
            <a:normAutofit/>
          </a:bodyPr>
          <a:lstStyle/>
          <a:p>
            <a:r>
              <a:rPr lang="en-US" dirty="0">
                <a:solidFill>
                  <a:schemeClr val="bg1"/>
                </a:solidFill>
                <a:latin typeface="KG Behind These Hazel Eyes" panose="02000506000000020004" pitchFamily="2" charset="0"/>
              </a:rPr>
              <a:t> 2</a:t>
            </a:r>
            <a:r>
              <a:rPr lang="en-US" baseline="30000" dirty="0">
                <a:solidFill>
                  <a:schemeClr val="bg1"/>
                </a:solidFill>
                <a:latin typeface="KG Behind These Hazel Eyes" panose="02000506000000020004" pitchFamily="2" charset="0"/>
              </a:rPr>
              <a:t>nd</a:t>
            </a:r>
            <a:r>
              <a:rPr lang="en-US" dirty="0">
                <a:solidFill>
                  <a:schemeClr val="bg1"/>
                </a:solidFill>
                <a:latin typeface="KG Behind These Hazel Eyes" panose="02000506000000020004" pitchFamily="2" charset="0"/>
              </a:rPr>
              <a:t> grade uses </a:t>
            </a:r>
            <a:r>
              <a:rPr lang="en-US" dirty="0" err="1">
                <a:solidFill>
                  <a:schemeClr val="bg1"/>
                </a:solidFill>
                <a:latin typeface="KG Behind These Hazel Eyes" panose="02000506000000020004" pitchFamily="2" charset="0"/>
              </a:rPr>
              <a:t>Dibels</a:t>
            </a:r>
            <a:r>
              <a:rPr lang="en-US" dirty="0">
                <a:solidFill>
                  <a:schemeClr val="bg1"/>
                </a:solidFill>
                <a:latin typeface="KG Behind These Hazel Eyes" panose="02000506000000020004" pitchFamily="2" charset="0"/>
              </a:rPr>
              <a:t> as our fluency scale for noting on the report card your child’s progress in reading towards the </a:t>
            </a:r>
            <a:r>
              <a:rPr lang="en-US" i="1" u="sng" dirty="0">
                <a:solidFill>
                  <a:schemeClr val="bg1"/>
                </a:solidFill>
                <a:latin typeface="KG Behind These Hazel Eyes" panose="02000506000000020004" pitchFamily="2" charset="0"/>
              </a:rPr>
              <a:t>end of grade level proficiency of 90 words per minute.</a:t>
            </a:r>
            <a:endParaRPr lang="en-US" dirty="0">
              <a:solidFill>
                <a:schemeClr val="bg1"/>
              </a:solidFill>
              <a:latin typeface="KG Behind These Hazel Eyes" panose="02000506000000020004" pitchFamily="2" charset="0"/>
            </a:endParaRPr>
          </a:p>
          <a:p>
            <a:pPr algn="l"/>
            <a:r>
              <a:rPr lang="en-US" dirty="0">
                <a:solidFill>
                  <a:schemeClr val="bg1"/>
                </a:solidFill>
                <a:latin typeface="KG Behind These Hazel Eyes" panose="02000506000000020004" pitchFamily="2" charset="0"/>
              </a:rPr>
              <a:t>The passages reflect a progression of difficulty that increase throughout the school year.</a:t>
            </a:r>
          </a:p>
          <a:p>
            <a:pPr algn="l"/>
            <a:endParaRPr lang="en-US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4600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TPT documents\PowerPoint Templates\Chalkboard background\Slide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7"/>
            <a:ext cx="9142413" cy="68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9306" y="838200"/>
            <a:ext cx="7543800" cy="1143000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  <a:latin typeface="KG Behind These Hazel Eyes" panose="02000506000000020004" pitchFamily="2" charset="0"/>
                <a:ea typeface="FGSFudgeRibbon" panose="02000603000000000000" pitchFamily="2" charset="0"/>
              </a:rPr>
              <a:t>Bookworms Writing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52600"/>
            <a:ext cx="7467600" cy="4114801"/>
          </a:xfrm>
        </p:spPr>
        <p:txBody>
          <a:bodyPr>
            <a:normAutofit fontScale="77500" lnSpcReduction="2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3600" b="1" dirty="0">
                <a:latin typeface="KG Behind These Hazel Eyes" panose="02000506000000020004" pitchFamily="2" charset="0"/>
              </a:rPr>
              <a:t>3 Types of Writing are assessed in 2</a:t>
            </a:r>
            <a:r>
              <a:rPr lang="en-US" sz="3600" b="1" baseline="30000" dirty="0">
                <a:latin typeface="KG Behind These Hazel Eyes" panose="02000506000000020004" pitchFamily="2" charset="0"/>
              </a:rPr>
              <a:t>nd</a:t>
            </a:r>
            <a:r>
              <a:rPr lang="en-US" sz="3600" b="1" dirty="0">
                <a:latin typeface="KG Behind These Hazel Eyes" panose="02000506000000020004" pitchFamily="2" charset="0"/>
              </a:rPr>
              <a:t> grade.</a:t>
            </a:r>
          </a:p>
          <a:p>
            <a:pPr algn="ctr"/>
            <a:r>
              <a:rPr lang="en-US" sz="3600" b="1" dirty="0">
                <a:latin typeface="KG Behind These Hazel Eyes" panose="02000506000000020004" pitchFamily="2" charset="0"/>
              </a:rPr>
              <a:t>Narrative</a:t>
            </a:r>
          </a:p>
          <a:p>
            <a:pPr algn="ctr"/>
            <a:r>
              <a:rPr lang="en-US" sz="3600" b="1" dirty="0">
                <a:latin typeface="KG Behind These Hazel Eyes" panose="02000506000000020004" pitchFamily="2" charset="0"/>
              </a:rPr>
              <a:t>Informational</a:t>
            </a:r>
          </a:p>
          <a:p>
            <a:pPr algn="ctr"/>
            <a:r>
              <a:rPr lang="en-US" sz="3600" b="1" dirty="0">
                <a:latin typeface="KG Behind These Hazel Eyes" panose="02000506000000020004" pitchFamily="2" charset="0"/>
              </a:rPr>
              <a:t>Opinion</a:t>
            </a:r>
          </a:p>
          <a:p>
            <a:pPr algn="ctr"/>
            <a:endParaRPr lang="en-US" sz="3600" b="1" dirty="0">
              <a:latin typeface="KG Behind These Hazel Eyes" panose="02000506000000020004" pitchFamily="2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sz="3600" b="1" dirty="0">
                <a:latin typeface="KG Behind These Hazel Eyes" panose="02000506000000020004" pitchFamily="2" charset="0"/>
              </a:rPr>
              <a:t> Phonics Focus</a:t>
            </a:r>
          </a:p>
          <a:p>
            <a:pPr algn="ctr"/>
            <a:r>
              <a:rPr lang="en-US" sz="3600" b="1" dirty="0">
                <a:latin typeface="KG Behind These Hazel Eyes" panose="02000506000000020004" pitchFamily="2" charset="0"/>
              </a:rPr>
              <a:t>Spelling instruction is taught through the phonics portion of Shared Reading.</a:t>
            </a:r>
          </a:p>
          <a:p>
            <a:pPr algn="ctr"/>
            <a:r>
              <a:rPr lang="en-US" sz="3600" b="1" dirty="0">
                <a:latin typeface="KG Behind These Hazel Eyes" panose="02000506000000020004" pitchFamily="2" charset="0"/>
              </a:rPr>
              <a:t>Learning will be assessed through writing.  </a:t>
            </a:r>
          </a:p>
          <a:p>
            <a:pPr algn="ctr"/>
            <a:endParaRPr lang="en-US" dirty="0"/>
          </a:p>
          <a:p>
            <a:pPr marL="0" indent="0">
              <a:buNone/>
            </a:pPr>
            <a:endParaRPr lang="en-US" dirty="0">
              <a:latin typeface="KG Behind These Hazel Eyes" panose="02000506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3655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1ACE56000ACAF43B8D91DDF9B39750B" ma:contentTypeVersion="13" ma:contentTypeDescription="Create a new document." ma:contentTypeScope="" ma:versionID="eaf836e78e86ac3c80226f6c0ac84adb">
  <xsd:schema xmlns:xsd="http://www.w3.org/2001/XMLSchema" xmlns:xs="http://www.w3.org/2001/XMLSchema" xmlns:p="http://schemas.microsoft.com/office/2006/metadata/properties" xmlns:ns3="fd7125d7-38be-4d78-b3fa-d19f603d9c29" xmlns:ns4="c8cf36a7-ab51-4871-a26e-3ae8a693a0f0" targetNamespace="http://schemas.microsoft.com/office/2006/metadata/properties" ma:root="true" ma:fieldsID="4caefac920c26c65537e9852941cc921" ns3:_="" ns4:_="">
    <xsd:import namespace="fd7125d7-38be-4d78-b3fa-d19f603d9c29"/>
    <xsd:import namespace="c8cf36a7-ab51-4871-a26e-3ae8a693a0f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EventHashCode" minOccurs="0"/>
                <xsd:element ref="ns3:MediaServiceGenerationTime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7125d7-38be-4d78-b3fa-d19f603d9c2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8cf36a7-ab51-4871-a26e-3ae8a693a0f0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5517EB1-40F1-4FB0-BD3C-BBC5E68CB15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B4D2AF3-55CB-4C67-94E3-F682A4057B7B}">
  <ds:schemaRefs>
    <ds:schemaRef ds:uri="http://purl.org/dc/terms/"/>
    <ds:schemaRef ds:uri="http://purl.org/dc/dcmitype/"/>
    <ds:schemaRef ds:uri="http://schemas.microsoft.com/office/2006/metadata/properties"/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fd7125d7-38be-4d78-b3fa-d19f603d9c29"/>
    <ds:schemaRef ds:uri="http://schemas.openxmlformats.org/package/2006/metadata/core-properties"/>
    <ds:schemaRef ds:uri="c8cf36a7-ab51-4871-a26e-3ae8a693a0f0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C1165362-5952-4C76-8AB7-9E96671F026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d7125d7-38be-4d78-b3fa-d19f603d9c29"/>
    <ds:schemaRef ds:uri="c8cf36a7-ab51-4871-a26e-3ae8a693a0f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1606</TotalTime>
  <Words>1028</Words>
  <Application>Microsoft Office PowerPoint</Application>
  <PresentationFormat>On-screen Show (4:3)</PresentationFormat>
  <Paragraphs>115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Arial</vt:lpstr>
      <vt:lpstr>Calibri</vt:lpstr>
      <vt:lpstr>Comic Sans MS</vt:lpstr>
      <vt:lpstr>DJB  It's Full of Dots</vt:lpstr>
      <vt:lpstr>DJB  It's Full of Stars</vt:lpstr>
      <vt:lpstr>FGSFudgeRibbon</vt:lpstr>
      <vt:lpstr>KG Behind These Hazel Eyes</vt:lpstr>
      <vt:lpstr>Wingdings</vt:lpstr>
      <vt:lpstr>Office Theme</vt:lpstr>
      <vt:lpstr>Welcome to 2nd Grade</vt:lpstr>
      <vt:lpstr>Supply List</vt:lpstr>
      <vt:lpstr>BEE Binder &amp; Agenda</vt:lpstr>
      <vt:lpstr>Hornets in Training</vt:lpstr>
      <vt:lpstr>PowerPoint Presentation</vt:lpstr>
      <vt:lpstr>Homework/Newsletters</vt:lpstr>
      <vt:lpstr>Bookworms Reading</vt:lpstr>
      <vt:lpstr>Fluency Rates (Dibels)</vt:lpstr>
      <vt:lpstr>Bookworms Writing</vt:lpstr>
      <vt:lpstr>Math Workshop</vt:lpstr>
      <vt:lpstr>Math Fact Fluency</vt:lpstr>
      <vt:lpstr>Anchor Charts</vt:lpstr>
      <vt:lpstr>Graded Papers</vt:lpstr>
      <vt:lpstr>Progress Reports/Report Cards</vt:lpstr>
      <vt:lpstr>Specials</vt:lpstr>
      <vt:lpstr>Points of Interest</vt:lpstr>
      <vt:lpstr>Thank You for ALL You Do!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Tazmin Jermier</dc:creator>
  <cp:lastModifiedBy>Jenicca B. Stewart</cp:lastModifiedBy>
  <cp:revision>73</cp:revision>
  <dcterms:created xsi:type="dcterms:W3CDTF">2015-05-04T01:58:34Z</dcterms:created>
  <dcterms:modified xsi:type="dcterms:W3CDTF">2020-07-29T17:17:18Z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0x010100D1ACE56000ACAF43B8D91DDF9B39750B</vt:lpwstr>
  </property>
</Properties>
</file>